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78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8/29/2021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pPr/>
              <a:t>8/29/2021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pPr/>
              <a:t>8/29/2021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pPr/>
              <a:t>8/29/2021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8/29/2021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pPr/>
              <a:t>8/29/2021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pPr/>
              <a:t>8/29/2021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pPr/>
              <a:t>8/29/2021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pPr/>
              <a:t>8/29/2021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pPr/>
              <a:t>8/29/2021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pPr/>
              <a:t>8/29/2021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8/29/2021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aniagotuje.pl/przepis/ciasto-polkruche" TargetMode="External"/><Relationship Id="rId3" Type="http://schemas.openxmlformats.org/officeDocument/2006/relationships/hyperlink" Target="https://www.doradcasmaku.pl/blog-ciasto-kruche-i-polkruche-7143" TargetMode="External"/><Relationship Id="rId7" Type="http://schemas.openxmlformats.org/officeDocument/2006/relationships/hyperlink" Target="https://sciaga.pl/tekst/70767-71-ciasta_kruche_i_polkruche" TargetMode="External"/><Relationship Id="rId2" Type="http://schemas.openxmlformats.org/officeDocument/2006/relationships/hyperlink" Target="http://www.mamz.pl/almanach/skrypty/1.techciastkarska/5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maker.pl/artykul-ciasta-kruche-i-polkruche,123451,kulinarnagosia.html" TargetMode="External"/><Relationship Id="rId5" Type="http://schemas.openxmlformats.org/officeDocument/2006/relationships/hyperlink" Target="https://www.mojewypieki.com/?s=ciasto+kruche" TargetMode="External"/><Relationship Id="rId4" Type="http://schemas.openxmlformats.org/officeDocument/2006/relationships/hyperlink" Target="https://magazyn-kuchnia.pl/magazyn-kuchnia/7,137782,24254401,ciasta-kruche-i-polkruche-porady.html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7E0ACCB-84C6-4BF6-9D99-BD933B8DE5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1923108"/>
          </a:xfrm>
        </p:spPr>
        <p:txBody>
          <a:bodyPr/>
          <a:lstStyle/>
          <a:p>
            <a:r>
              <a:rPr lang="pl-PL" sz="3600" dirty="0"/>
              <a:t>Ciasto kruche i półkruche </a:t>
            </a:r>
            <a:br>
              <a:rPr lang="pl-PL" sz="3600" dirty="0"/>
            </a:br>
            <a:r>
              <a:rPr lang="pl-PL" sz="3600" dirty="0"/>
              <a:t>asortyment wypieków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5538439E-9B7E-4E2F-8D99-CE2BAEC75D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3749" y="2910575"/>
            <a:ext cx="5718313" cy="3816974"/>
          </a:xfrm>
          <a:prstGeom prst="rect">
            <a:avLst/>
          </a:prstGeom>
        </p:spPr>
      </p:pic>
      <p:pic>
        <p:nvPicPr>
          <p:cNvPr id="6" name="Picture 2" descr="EOG 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4420" y="418868"/>
            <a:ext cx="1279159" cy="8963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038466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C4D162D-056C-44CC-9D62-5107EB146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850067"/>
          </a:xfrm>
        </p:spPr>
        <p:txBody>
          <a:bodyPr/>
          <a:lstStyle/>
          <a:p>
            <a:r>
              <a:rPr lang="pl-PL" dirty="0"/>
              <a:t>źródła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F25F5AF7-D964-4BD6-8587-6BC4911979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232453"/>
            <a:ext cx="10178322" cy="4647140"/>
          </a:xfrm>
        </p:spPr>
        <p:txBody>
          <a:bodyPr>
            <a:normAutofit fontScale="92500" lnSpcReduction="10000"/>
          </a:bodyPr>
          <a:lstStyle/>
          <a:p>
            <a:r>
              <a:rPr lang="pl-PL" sz="2400" dirty="0">
                <a:hlinkClick r:id="rId2"/>
              </a:rPr>
              <a:t>http://www.mamz.pl/almanach/skrypty/1.techciastkarska/5.htm</a:t>
            </a:r>
            <a:endParaRPr lang="pl-PL" sz="2400" dirty="0"/>
          </a:p>
          <a:p>
            <a:r>
              <a:rPr lang="pl-PL" sz="2400" dirty="0">
                <a:hlinkClick r:id="rId3"/>
              </a:rPr>
              <a:t>https://www.doradcasmaku.pl/blog-ciasto-kruche-i-polkruche-7143</a:t>
            </a:r>
            <a:endParaRPr lang="pl-PL" sz="2400" dirty="0"/>
          </a:p>
          <a:p>
            <a:r>
              <a:rPr lang="pl-PL" sz="2400" dirty="0">
                <a:hlinkClick r:id="rId4"/>
              </a:rPr>
              <a:t>https://magazyn-kuchnia.pl/magazyn-kuchnia/7,137782,24254401,ciasta-kruche-i-polkruche-porady.html</a:t>
            </a:r>
            <a:endParaRPr lang="pl-PL" sz="2400" dirty="0"/>
          </a:p>
          <a:p>
            <a:r>
              <a:rPr lang="pl-PL" sz="2400" dirty="0">
                <a:hlinkClick r:id="rId5"/>
              </a:rPr>
              <a:t>https://www.mojewypieki.com/?s=ciasto+kruche</a:t>
            </a:r>
            <a:endParaRPr lang="pl-PL" sz="2400" dirty="0"/>
          </a:p>
          <a:p>
            <a:r>
              <a:rPr lang="pl-PL" sz="2400" dirty="0"/>
              <a:t>https://www.kwestiasmaku.com/szukaj?search_api_views_fulltext=kruche&amp;page=1</a:t>
            </a:r>
          </a:p>
          <a:p>
            <a:r>
              <a:rPr lang="pl-PL" sz="2400" dirty="0"/>
              <a:t>Magdalena Kaźmierczak Technologie produkcji cukierniczej </a:t>
            </a:r>
          </a:p>
          <a:p>
            <a:r>
              <a:rPr lang="pl-PL" sz="2400" dirty="0"/>
              <a:t>Magdalena Kaźmierczak Pracownia produkcji cukierniczej </a:t>
            </a:r>
            <a:endParaRPr lang="pl-PL" sz="2400" dirty="0" smtClean="0"/>
          </a:p>
          <a:p>
            <a:r>
              <a:rPr lang="pl-PL" sz="2400" dirty="0" smtClean="0">
                <a:hlinkClick r:id="rId6"/>
              </a:rPr>
              <a:t>https://</a:t>
            </a:r>
            <a:r>
              <a:rPr lang="pl-PL" sz="2400" dirty="0" smtClean="0">
                <a:hlinkClick r:id="rId6"/>
              </a:rPr>
              <a:t>smaker.pl/artykul-ciasta-kruche-i-polkruche,123451,kulinarnagosia.html</a:t>
            </a:r>
            <a:endParaRPr lang="pl-PL" sz="2400" dirty="0" smtClean="0"/>
          </a:p>
          <a:p>
            <a:r>
              <a:rPr lang="pl-PL" sz="2400" dirty="0" smtClean="0">
                <a:hlinkClick r:id="rId7"/>
              </a:rPr>
              <a:t>https://</a:t>
            </a:r>
            <a:r>
              <a:rPr lang="pl-PL" sz="2400" dirty="0" smtClean="0">
                <a:hlinkClick r:id="rId7"/>
              </a:rPr>
              <a:t>sciaga.pl/tekst/70767-71-ciasta_kruche_i_polkruche</a:t>
            </a:r>
            <a:endParaRPr lang="pl-PL" sz="2400" dirty="0" smtClean="0"/>
          </a:p>
          <a:p>
            <a:r>
              <a:rPr lang="pl-PL" sz="2400" smtClean="0">
                <a:hlinkClick r:id="rId8"/>
              </a:rPr>
              <a:t>https</a:t>
            </a:r>
            <a:r>
              <a:rPr lang="pl-PL" sz="2400" smtClean="0">
                <a:hlinkClick r:id="rId8"/>
              </a:rPr>
              <a:t>://</a:t>
            </a:r>
            <a:r>
              <a:rPr lang="pl-PL" sz="2400" smtClean="0">
                <a:hlinkClick r:id="rId8"/>
              </a:rPr>
              <a:t>aniagotuje.pl/przepis/ciasto-polkruche</a:t>
            </a:r>
            <a:endParaRPr lang="pl-PL" sz="2400" smtClean="0"/>
          </a:p>
          <a:p>
            <a:endParaRPr lang="pl-PL" sz="2400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5124909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974F4441-9BBB-4750-86CB-614C84968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969337"/>
          </a:xfrm>
        </p:spPr>
        <p:txBody>
          <a:bodyPr/>
          <a:lstStyle/>
          <a:p>
            <a:r>
              <a:rPr lang="pl-PL" dirty="0"/>
              <a:t>Ewaluacja części I teoretycznej </a:t>
            </a:r>
          </a:p>
        </p:txBody>
      </p:sp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xmlns="" id="{6F427889-329D-4E6D-B1DD-FE952E9E8C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605293007"/>
              </p:ext>
            </p:extLst>
          </p:nvPr>
        </p:nvGraphicFramePr>
        <p:xfrm>
          <a:off x="1250950" y="1537252"/>
          <a:ext cx="10179048" cy="48686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4762">
                  <a:extLst>
                    <a:ext uri="{9D8B030D-6E8A-4147-A177-3AD203B41FA5}">
                      <a16:colId xmlns:a16="http://schemas.microsoft.com/office/drawing/2014/main" xmlns="" val="3688325812"/>
                    </a:ext>
                  </a:extLst>
                </a:gridCol>
                <a:gridCol w="2544762">
                  <a:extLst>
                    <a:ext uri="{9D8B030D-6E8A-4147-A177-3AD203B41FA5}">
                      <a16:colId xmlns:a16="http://schemas.microsoft.com/office/drawing/2014/main" xmlns="" val="756276457"/>
                    </a:ext>
                  </a:extLst>
                </a:gridCol>
                <a:gridCol w="2544762">
                  <a:extLst>
                    <a:ext uri="{9D8B030D-6E8A-4147-A177-3AD203B41FA5}">
                      <a16:colId xmlns:a16="http://schemas.microsoft.com/office/drawing/2014/main" xmlns="" val="2913625823"/>
                    </a:ext>
                  </a:extLst>
                </a:gridCol>
                <a:gridCol w="2544762">
                  <a:extLst>
                    <a:ext uri="{9D8B030D-6E8A-4147-A177-3AD203B41FA5}">
                      <a16:colId xmlns:a16="http://schemas.microsoft.com/office/drawing/2014/main" xmlns="" val="1650233443"/>
                    </a:ext>
                  </a:extLst>
                </a:gridCol>
              </a:tblGrid>
              <a:tr h="438237">
                <a:tc>
                  <a:txBody>
                    <a:bodyPr/>
                    <a:lstStyle/>
                    <a:p>
                      <a:r>
                        <a:rPr lang="pl-PL" dirty="0"/>
                        <a:t>Liczba punktów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 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2 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3 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17236732"/>
                  </a:ext>
                </a:extLst>
              </a:tr>
              <a:tr h="2701458">
                <a:tc>
                  <a:txBody>
                    <a:bodyPr/>
                    <a:lstStyle/>
                    <a:p>
                      <a:r>
                        <a:rPr lang="pl-PL" dirty="0"/>
                        <a:t>Zawartość merytoryczna projektu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Temat potraktowany bardzo ogólnikowo,</a:t>
                      </a:r>
                    </a:p>
                    <a:p>
                      <a:r>
                        <a:rPr lang="pl-PL" dirty="0"/>
                        <a:t>Nie wszystkie zagadnienia zostały poruszone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Praca napisana zgodnie z tematem, zostały wykorzystane linki w opracowaniu tematu, pojawiają się drobne błędy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Praca została napisana bardzo dobrze, uczniowie odnieśli się do proponowanych </a:t>
                      </a:r>
                      <a:r>
                        <a:rPr lang="pl-PL"/>
                        <a:t>źródeł i dodali </a:t>
                      </a:r>
                      <a:r>
                        <a:rPr lang="pl-PL" dirty="0"/>
                        <a:t>swoje. </a:t>
                      </a:r>
                    </a:p>
                    <a:p>
                      <a:r>
                        <a:rPr lang="pl-PL" dirty="0"/>
                        <a:t>Wszystkie zagadnienie zostały bardzo dobrze opracowane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54377247"/>
                  </a:ext>
                </a:extLst>
              </a:tr>
              <a:tr h="1728933">
                <a:tc>
                  <a:txBody>
                    <a:bodyPr/>
                    <a:lstStyle/>
                    <a:p>
                      <a:r>
                        <a:rPr lang="pl-PL" dirty="0"/>
                        <a:t>Estetyka wykonanego projektu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Projekt graficznie bardzo słaby, czcionka mało czytelna, brak zdjęć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Praca napisana wyraźnie, czytelnie, mało zdjęć, mało grafiki </a:t>
                      </a:r>
                      <a:r>
                        <a:rPr lang="pl-PL" dirty="0" err="1"/>
                        <a:t>SmartArt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Praca napisana bardzo dobrze, czytelna zrozumiała, dużo zdjęć, ładne zastawanie grafiki Smart Art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457093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3037458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055E812-E839-477E-BCE0-FAF5DCF35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035598"/>
          </a:xfrm>
        </p:spPr>
        <p:txBody>
          <a:bodyPr/>
          <a:lstStyle/>
          <a:p>
            <a:r>
              <a:rPr lang="pl-PL" dirty="0"/>
              <a:t>Ewaluacja części II teoretycznej </a:t>
            </a:r>
          </a:p>
        </p:txBody>
      </p:sp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xmlns="" id="{6B9FCA4C-F5FA-408C-99EE-F8E99CCFCE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885410315"/>
              </p:ext>
            </p:extLst>
          </p:nvPr>
        </p:nvGraphicFramePr>
        <p:xfrm>
          <a:off x="1250950" y="1417983"/>
          <a:ext cx="10179048" cy="47177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4762">
                  <a:extLst>
                    <a:ext uri="{9D8B030D-6E8A-4147-A177-3AD203B41FA5}">
                      <a16:colId xmlns:a16="http://schemas.microsoft.com/office/drawing/2014/main" xmlns="" val="3220277264"/>
                    </a:ext>
                  </a:extLst>
                </a:gridCol>
                <a:gridCol w="2544762">
                  <a:extLst>
                    <a:ext uri="{9D8B030D-6E8A-4147-A177-3AD203B41FA5}">
                      <a16:colId xmlns:a16="http://schemas.microsoft.com/office/drawing/2014/main" xmlns="" val="373259247"/>
                    </a:ext>
                  </a:extLst>
                </a:gridCol>
                <a:gridCol w="2544762">
                  <a:extLst>
                    <a:ext uri="{9D8B030D-6E8A-4147-A177-3AD203B41FA5}">
                      <a16:colId xmlns:a16="http://schemas.microsoft.com/office/drawing/2014/main" xmlns="" val="2650831925"/>
                    </a:ext>
                  </a:extLst>
                </a:gridCol>
                <a:gridCol w="2544762">
                  <a:extLst>
                    <a:ext uri="{9D8B030D-6E8A-4147-A177-3AD203B41FA5}">
                      <a16:colId xmlns:a16="http://schemas.microsoft.com/office/drawing/2014/main" xmlns="" val="3942267741"/>
                    </a:ext>
                  </a:extLst>
                </a:gridCol>
              </a:tblGrid>
              <a:tr h="489896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Liczba punktów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 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2 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3 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85702439"/>
                  </a:ext>
                </a:extLst>
              </a:tr>
              <a:tr h="3019913">
                <a:tc>
                  <a:txBody>
                    <a:bodyPr/>
                    <a:lstStyle/>
                    <a:p>
                      <a:r>
                        <a:rPr lang="pl-PL" dirty="0"/>
                        <a:t>Wykonanie  ćwiczenia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Zostały przygotowane 1 ciasto, sprzęt potrzebny do realizacji ćwiczenia nie został przygotowany. W wykonaniu ćwiczenia pomagał nauczyciel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Przygotowane zostały 2 ciasta, stanowisko pracy zostało przygotowane zgodnie z założeniami. Ćwiczenie było wykonane poprawnie, z niewielką pomocą nauczyciela,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Zostały wykonane 2 ciasta. Stanowisko pracy, tempo pracy, organizacja była bardzo dobra. Wszystkie zasady HACCP były przestrzegane.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22377816"/>
                  </a:ext>
                </a:extLst>
              </a:tr>
              <a:tr h="1207965">
                <a:tc>
                  <a:txBody>
                    <a:bodyPr/>
                    <a:lstStyle/>
                    <a:p>
                      <a:r>
                        <a:rPr lang="pl-PL" dirty="0"/>
                        <a:t>Ocena organoleptyczna,</a:t>
                      </a:r>
                    </a:p>
                    <a:p>
                      <a:r>
                        <a:rPr lang="pl-PL" dirty="0"/>
                        <a:t>prezentacja </a:t>
                      </a:r>
                    </a:p>
                    <a:p>
                      <a:r>
                        <a:rPr lang="pl-PL" dirty="0"/>
                        <a:t>ćwiczenia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 Ciasta wyszły smaczne, słaba prezentacja ciast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Ciasta smaczne prezentacja i omówienie ciasta zadawalające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/>
                        <a:t>Ciasta wyszły bardzo smaczne z ładną prezentacją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441526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1063445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678109D-28AA-4DE4-95D4-3FAAF7DF2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916328"/>
          </a:xfrm>
        </p:spPr>
        <p:txBody>
          <a:bodyPr/>
          <a:lstStyle/>
          <a:p>
            <a:pPr algn="ctr"/>
            <a:r>
              <a:rPr kumimoji="0" lang="pl-PL" sz="4800" b="0" i="0" u="none" strike="noStrike" kern="1200" cap="none" spc="0" normalizeH="0" baseline="0" noProof="0" dirty="0">
                <a:ln>
                  <a:noFill/>
                </a:ln>
                <a:solidFill>
                  <a:srgbClr val="99CB38">
                    <a:lumMod val="50000"/>
                  </a:srgbClr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uLnTx/>
                <a:uFillTx/>
                <a:latin typeface="Century Gothic" panose="020B0502020202020204"/>
                <a:ea typeface="+mj-ea"/>
                <a:cs typeface="+mj-cs"/>
              </a:rPr>
              <a:t>Ewaluacja - ocena</a:t>
            </a:r>
            <a:endParaRPr lang="pl-PL" dirty="0"/>
          </a:p>
        </p:txBody>
      </p:sp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xmlns="" id="{C8EA45F8-E028-4CED-B43F-F43F902CEB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305909739"/>
              </p:ext>
            </p:extLst>
          </p:nvPr>
        </p:nvGraphicFramePr>
        <p:xfrm>
          <a:off x="2743200" y="1298713"/>
          <a:ext cx="7540488" cy="44129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0244">
                  <a:extLst>
                    <a:ext uri="{9D8B030D-6E8A-4147-A177-3AD203B41FA5}">
                      <a16:colId xmlns:a16="http://schemas.microsoft.com/office/drawing/2014/main" xmlns="" val="2190845229"/>
                    </a:ext>
                  </a:extLst>
                </a:gridCol>
                <a:gridCol w="3770244">
                  <a:extLst>
                    <a:ext uri="{9D8B030D-6E8A-4147-A177-3AD203B41FA5}">
                      <a16:colId xmlns:a16="http://schemas.microsoft.com/office/drawing/2014/main" xmlns="" val="2344830173"/>
                    </a:ext>
                  </a:extLst>
                </a:gridCol>
              </a:tblGrid>
              <a:tr h="630425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Ilość punktów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Ocena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35931832"/>
                  </a:ext>
                </a:extLst>
              </a:tr>
              <a:tr h="630425"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0- 3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Niedostateczny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15133687"/>
                  </a:ext>
                </a:extLst>
              </a:tr>
              <a:tr h="630425"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4-5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Dopuszczający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16568196"/>
                  </a:ext>
                </a:extLst>
              </a:tr>
              <a:tr h="630425"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6-7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Dostateczny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21993455"/>
                  </a:ext>
                </a:extLst>
              </a:tr>
              <a:tr h="630425"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8-9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Dobry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15797993"/>
                  </a:ext>
                </a:extLst>
              </a:tr>
              <a:tr h="630425"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10-11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Bardzo dobry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45830770"/>
                  </a:ext>
                </a:extLst>
              </a:tr>
              <a:tr h="630425"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Celujący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994946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569503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CE99B5C-06F8-4F34-8DF7-58005BB41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929580"/>
          </a:xfrm>
        </p:spPr>
        <p:txBody>
          <a:bodyPr/>
          <a:lstStyle/>
          <a:p>
            <a:r>
              <a:rPr lang="pl-PL" dirty="0"/>
              <a:t>Konkluzja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48F325EC-A623-4D4C-BE48-B0F4DB1D35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311965"/>
            <a:ext cx="10178322" cy="4567627"/>
          </a:xfrm>
        </p:spPr>
        <p:txBody>
          <a:bodyPr/>
          <a:lstStyle/>
          <a:p>
            <a:pPr marL="393192" lvl="1" indent="0">
              <a:buNone/>
            </a:pPr>
            <a:r>
              <a:rPr lang="pl-PL" sz="2600" dirty="0"/>
              <a:t>Ciasta kruche i półkruche</a:t>
            </a:r>
            <a:r>
              <a:rPr lang="pl-PL" sz="2600" i="0" dirty="0"/>
              <a:t> stanowią bardzo ważną częś</a:t>
            </a:r>
            <a:r>
              <a:rPr lang="pl-PL" sz="2600" dirty="0"/>
              <a:t>ć w produkcji cukierniczej, jest to jeden z podstawowych elementów ciast i tortów. Należy poświęcić dużo uwagi na przygotowanie odpowiedniego ciasta o właściwej strukturze i smakowitości . Ciasta kruche i półkruche są popularnymi i chętnie kupowanymi wyrobami cukierniczymi </a:t>
            </a:r>
            <a:endParaRPr lang="pl-PL" sz="2600" i="0" dirty="0"/>
          </a:p>
          <a:p>
            <a:pPr marL="393192" lvl="1" indent="0">
              <a:buNone/>
            </a:pPr>
            <a:r>
              <a:rPr lang="pl-PL" sz="2600" dirty="0"/>
              <a:t> </a:t>
            </a:r>
            <a:r>
              <a:rPr lang="pl-PL" sz="2600" i="0" dirty="0"/>
              <a:t>Dzięki Waszym  prezentacjom wiesz:</a:t>
            </a:r>
          </a:p>
          <a:p>
            <a:r>
              <a:rPr lang="pl-PL" sz="2600" dirty="0"/>
              <a:t>Dowiedziałeś się jakie są rodzaje ciasta kruchego i półkruchego</a:t>
            </a:r>
          </a:p>
          <a:p>
            <a:r>
              <a:rPr lang="pl-PL" sz="2600" dirty="0"/>
              <a:t>Poznałeś etapy produkcji poszczególnych ciast </a:t>
            </a:r>
          </a:p>
          <a:p>
            <a:r>
              <a:rPr lang="pl-PL" sz="2600" dirty="0"/>
              <a:t>Dowiedziałeś jakie zastosowanie mają ciasta w produkcji cukierniczej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2826392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41A15A8-7567-4C7C-9625-1BE4A4333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903076"/>
          </a:xfrm>
        </p:spPr>
        <p:txBody>
          <a:bodyPr/>
          <a:lstStyle/>
          <a:p>
            <a:r>
              <a:rPr lang="pl-PL" dirty="0"/>
              <a:t>Konkluzja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1A3E4DE3-5102-4B13-91F9-899CD9F403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192697"/>
            <a:ext cx="9071765" cy="4686896"/>
          </a:xfrm>
        </p:spPr>
        <p:txBody>
          <a:bodyPr/>
          <a:lstStyle/>
          <a:p>
            <a:pPr marL="223838" marR="0" lvl="0" indent="-223838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Poznałeś asortyment wyrobów cukierniczych z ciasta kruchego i półkruchego </a:t>
            </a:r>
          </a:p>
          <a:p>
            <a:pPr marL="223838" marR="0" lvl="0" indent="-223838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Dowiedziałeś się jak przygotować np. </a:t>
            </a:r>
            <a:r>
              <a:rPr lang="pl-PL" sz="2400" dirty="0">
                <a:solidFill>
                  <a:srgbClr val="455F51"/>
                </a:solidFill>
                <a:latin typeface="Palatino Linotype"/>
              </a:rPr>
              <a:t>ciasto półkruche z owocami i kruszonką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, szarlotkę, drobne ciasteczka</a:t>
            </a:r>
          </a:p>
          <a:p>
            <a:pPr marL="223838" marR="0" lvl="0" indent="-223838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Nauczyliście się współpracować w grupie </a:t>
            </a:r>
          </a:p>
          <a:p>
            <a:pPr marL="223838" marR="0" lvl="0" indent="-223838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Dowiedziałeś się jak za pomocą </a:t>
            </a:r>
            <a:r>
              <a:rPr kumimoji="0" lang="pl-PL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internetu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 znajdować receptury i wykorzystywać je w domu oraz dalszej pracy zawodowej jako kucharz i cukiernik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42596320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92D7159-91E6-4D3A-B782-60EB2B4A4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903076"/>
          </a:xfrm>
        </p:spPr>
        <p:txBody>
          <a:bodyPr/>
          <a:lstStyle/>
          <a:p>
            <a:r>
              <a:rPr lang="pl-PL" dirty="0"/>
              <a:t>Poradnik dla nauczyciela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73913A4B-D19B-43CB-84A0-9B4C7E35EE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736035"/>
            <a:ext cx="9151279" cy="4143557"/>
          </a:xfrm>
        </p:spPr>
        <p:txBody>
          <a:bodyPr/>
          <a:lstStyle/>
          <a:p>
            <a:pPr marL="223838" marR="0" lvl="0" indent="-223838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Uczniowie najlepiej jeśli dobiorą się sami w grupy 2 osobowe. Należy zwrócić uwagę uczniom żeby przynajmniej jeden z nich miał odpowiedni program do wykonania prezentacji</a:t>
            </a:r>
          </a:p>
          <a:p>
            <a:pPr marL="223838" marR="0" lvl="0" indent="-223838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Nauczyciel powinien dokładnie wyjaśnić temat zadania, na co uczniowie powinni zwrócić szczególną uwagę podczas pisania pracy. W części drugiej nauczyciel jest zobowiązany do przeprowadzenia krótkiego szkolenia bhp przed przystąpieniem do części praktycznej.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3256797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EBE77F9-2A8A-4861-85ED-F1817787B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876572"/>
          </a:xfrm>
        </p:spPr>
        <p:txBody>
          <a:bodyPr>
            <a:normAutofit/>
          </a:bodyPr>
          <a:lstStyle/>
          <a:p>
            <a:r>
              <a:rPr lang="pl-PL" dirty="0"/>
              <a:t>Poradnik dla nauczyciela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F55C155E-0199-48CC-BC95-4581915FEE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510749"/>
            <a:ext cx="10178322" cy="4368844"/>
          </a:xfrm>
        </p:spPr>
        <p:txBody>
          <a:bodyPr/>
          <a:lstStyle/>
          <a:p>
            <a:pPr marL="223838" marR="0" lvl="0" indent="-223838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Nauczyciel powinien przedstawić plusy i minusy korzystania z </a:t>
            </a:r>
            <a:r>
              <a:rPr kumimoji="0" lang="pl-PL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internetu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, zwrócić szczególną uwagę na ewentualne zagrożenia i niebezpieczeństwa wynikające z korzystania z sieci.</a:t>
            </a:r>
          </a:p>
          <a:p>
            <a:pPr marL="223838" marR="0" lvl="0" indent="-223838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Podczas omawiania tematu nauczyciel może pomóc uczniom wspólnie stworzyć roboczy plan pracy. W celu uniknięcia błędów merytorycznych uczniowie powinni wspierać się podręcznikiem przedmiotowym</a:t>
            </a:r>
          </a:p>
          <a:p>
            <a:pPr marL="223838" marR="0" lvl="0" indent="-223838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Czas wykonania projektu powinien być dostosowany do możliwości uczniów. Część teoretyczna (około 2 tygodni), część praktyczna powinna odbyć się w pracowni gastronomicznej i nie przekraczać 3 godzin zegarowych</a:t>
            </a: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rgbClr val="455F51"/>
              </a:solidFill>
              <a:effectLst/>
              <a:uLnTx/>
              <a:uFillTx/>
              <a:latin typeface="Palatino Linotype" panose="02040502050505030304"/>
              <a:ea typeface="+mn-ea"/>
              <a:cs typeface="+mn-cs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0905425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90252157-C791-4147-A3FF-12A935DD7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Poradnik dla nauczyciela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77794751-3BF4-4D0E-975C-FD4C161F8C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1874517"/>
            <a:ext cx="4800600" cy="4030983"/>
          </a:xfr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Dobrze było by rozpowszechnić przygotowane receptury np. na stronie internetowej szkoły w specjalnej zakładce, zaproszenie kolegów i koleżanki oraz dyrekcję i nauczycieli na wspólną degustacje wykonanych potraw. </a:t>
            </a:r>
          </a:p>
          <a:p>
            <a:endParaRPr lang="pl-PL" dirty="0"/>
          </a:p>
        </p:txBody>
      </p:sp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xmlns="" id="{B17D47EF-5C0D-45D3-B77F-A30BB2B8076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394713" y="1232451"/>
            <a:ext cx="3425847" cy="5138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023388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703036DD-56B2-4FB0-B840-30250CC59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Powodzenia</a:t>
            </a: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xmlns="" id="{1D9E4D46-5210-40E2-90AE-CE63659534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12974" y="1355378"/>
            <a:ext cx="3935896" cy="4850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60910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xmlns="" id="{CEF5C377-69AF-4C1C-B9A0-781AAFFE3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048850"/>
          </a:xfrm>
        </p:spPr>
        <p:txBody>
          <a:bodyPr>
            <a:normAutofit fontScale="90000"/>
          </a:bodyPr>
          <a:lstStyle/>
          <a:p>
            <a:r>
              <a:rPr kumimoji="0" lang="pl-PL" sz="3600" b="0" i="0" u="none" strike="noStrike" kern="1200" cap="all" spc="800" normalizeH="0" baseline="0" noProof="0" dirty="0">
                <a:ln>
                  <a:noFill/>
                </a:ln>
                <a:solidFill>
                  <a:srgbClr val="2A1A00"/>
                </a:solidFill>
                <a:effectLst/>
                <a:uLnTx/>
                <a:uFillTx/>
                <a:latin typeface="Impact" panose="020B0806030902050204"/>
                <a:ea typeface="+mj-ea"/>
                <a:cs typeface="+mj-cs"/>
              </a:rPr>
              <a:t>Ciasto kruche i półkruche </a:t>
            </a:r>
            <a:br>
              <a:rPr kumimoji="0" lang="pl-PL" sz="3600" b="0" i="0" u="none" strike="noStrike" kern="1200" cap="all" spc="800" normalizeH="0" baseline="0" noProof="0" dirty="0">
                <a:ln>
                  <a:noFill/>
                </a:ln>
                <a:solidFill>
                  <a:srgbClr val="2A1A00"/>
                </a:solidFill>
                <a:effectLst/>
                <a:uLnTx/>
                <a:uFillTx/>
                <a:latin typeface="Impact" panose="020B0806030902050204"/>
                <a:ea typeface="+mj-ea"/>
                <a:cs typeface="+mj-cs"/>
              </a:rPr>
            </a:br>
            <a:r>
              <a:rPr kumimoji="0" lang="pl-PL" sz="3600" b="0" i="0" u="none" strike="noStrike" kern="1200" cap="all" spc="800" normalizeH="0" baseline="0" noProof="0" dirty="0">
                <a:ln>
                  <a:noFill/>
                </a:ln>
                <a:solidFill>
                  <a:srgbClr val="2A1A00"/>
                </a:solidFill>
                <a:effectLst/>
                <a:uLnTx/>
                <a:uFillTx/>
                <a:latin typeface="Impact" panose="020B0806030902050204"/>
                <a:ea typeface="+mj-ea"/>
                <a:cs typeface="+mj-cs"/>
              </a:rPr>
              <a:t>asortyment wypieków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xmlns="" id="{8E9DA2A9-AA72-45D0-BE6E-8CCF8C2D5C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1855304"/>
            <a:ext cx="4800600" cy="4050196"/>
          </a:xfrm>
        </p:spPr>
        <p:txBody>
          <a:bodyPr/>
          <a:lstStyle/>
          <a:p>
            <a:pPr marL="274320" marR="0" lvl="0" indent="-274320" algn="l" defTabSz="1218987" rtl="0" eaLnBrk="1" fontAlgn="auto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BCB49E"/>
              </a:buClr>
              <a:buSzPct val="90000"/>
              <a:buFont typeface="Arial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Web Quest przeznaczony dla uczniów niesłyszących w ramach zajęć pracowni cukierniczej i gastronomicznej                              Szkoły Branżowej I stopnia ,              </a:t>
            </a:r>
          </a:p>
          <a:p>
            <a:pPr marL="0" marR="0" lvl="0" indent="0" algn="l" defTabSz="1218987" rtl="0" eaLnBrk="1" fontAlgn="auto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BCB49E"/>
              </a:buClr>
              <a:buSzPct val="90000"/>
              <a:buFont typeface="Arial" pitchFamily="34" charset="0"/>
              <a:buNone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 w zawodach: cukiernik i kucharz                        </a:t>
            </a:r>
          </a:p>
          <a:p>
            <a:pPr marL="0" marR="0" lvl="0" indent="0" algn="l" defTabSz="1218987" rtl="0" eaLnBrk="1" fontAlgn="auto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BCB49E"/>
              </a:buClr>
              <a:buSzPct val="90000"/>
              <a:buFont typeface="Arial" pitchFamily="34" charset="0"/>
              <a:buNone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   dla  klas I, II </a:t>
            </a: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rgbClr val="455F51"/>
              </a:solidFill>
              <a:effectLst/>
              <a:uLnTx/>
              <a:uFillTx/>
              <a:latin typeface="Palatino Linotype" panose="02040502050505030304"/>
              <a:ea typeface="+mn-ea"/>
              <a:cs typeface="+mn-cs"/>
            </a:endParaRP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xmlns="" id="{6F1EA74A-9DDD-443B-A2B3-4A0171DC21C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354957" y="1512561"/>
            <a:ext cx="3273286" cy="4907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583649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C786878-C421-4269-B426-DE344D75F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/>
              <a:t>Projekt „</a:t>
            </a:r>
            <a:r>
              <a:rPr lang="pl-PL" b="0" i="0">
                <a:effectLst/>
              </a:rPr>
              <a:t>Innowacyjne narzędzia w edukacji zawodowej dla niesłyszących</a:t>
            </a:r>
            <a:r>
              <a:rPr lang="pl-PL"/>
              <a:t>” korzysta z dofinansowania otrzymanego od Islandii, Liechtensteinu i Norwegii w ramach funduszy EOG. </a:t>
            </a:r>
            <a:br>
              <a:rPr lang="pl-PL"/>
            </a:b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328667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xmlns="" id="{73BD6B04-421F-4555-AD16-6FF655A38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823563"/>
          </a:xfrm>
        </p:spPr>
        <p:txBody>
          <a:bodyPr/>
          <a:lstStyle/>
          <a:p>
            <a:r>
              <a:rPr lang="pl-PL" dirty="0"/>
              <a:t>Spis treści  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xmlns="" id="{D987BDE9-0AE9-4297-BA6C-9403FD7356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3356" y="1391477"/>
            <a:ext cx="8428383" cy="4488115"/>
          </a:xfr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Palatino Linotype" panose="02040502050505030304"/>
                <a:ea typeface="+mn-ea"/>
                <a:cs typeface="+mn-cs"/>
              </a:rPr>
              <a:t>Wprowadzenie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Palatino Linotype" panose="02040502050505030304"/>
                <a:ea typeface="+mn-ea"/>
                <a:cs typeface="+mn-cs"/>
              </a:rPr>
              <a:t> Zadania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Palatino Linotype" panose="02040502050505030304"/>
                <a:ea typeface="+mn-ea"/>
                <a:cs typeface="+mn-cs"/>
              </a:rPr>
              <a:t> Proces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Palatino Linotype" panose="02040502050505030304"/>
                <a:ea typeface="+mn-ea"/>
                <a:cs typeface="+mn-cs"/>
              </a:rPr>
              <a:t> Źródła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Palatino Linotype" panose="02040502050505030304"/>
                <a:ea typeface="+mn-ea"/>
                <a:cs typeface="+mn-cs"/>
              </a:rPr>
              <a:t> Ewaluacja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Palatino Linotype" panose="02040502050505030304"/>
                <a:ea typeface="+mn-ea"/>
                <a:cs typeface="+mn-cs"/>
              </a:rPr>
              <a:t> Konkluzja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Palatino Linotype" panose="02040502050505030304"/>
                <a:ea typeface="+mn-ea"/>
                <a:cs typeface="+mn-cs"/>
              </a:rPr>
              <a:t> Poradnik dla nauczyciela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889149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xmlns="" id="{ED955231-4ED9-4FB0-89A8-8F46DDE7F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42629"/>
            <a:ext cx="9376565" cy="797058"/>
          </a:xfrm>
        </p:spPr>
        <p:txBody>
          <a:bodyPr/>
          <a:lstStyle/>
          <a:p>
            <a:r>
              <a:rPr lang="pl-PL" dirty="0"/>
              <a:t>Wprowadzenie 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xmlns="" id="{23719E63-B3E7-42D4-B6B7-E50E25C9B8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1590260"/>
            <a:ext cx="4800600" cy="4354996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l-PL" sz="2200" b="0" i="0" u="none" strike="noStrike" kern="1200" cap="none" spc="0" normalizeH="0" baseline="0" noProof="0" dirty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Palatino Linotype" panose="02040502050505030304"/>
                <a:ea typeface="+mn-ea"/>
                <a:cs typeface="+mn-cs"/>
              </a:rPr>
              <a:t>Witajcie młodzi cukiernicy !!!!</a:t>
            </a:r>
          </a:p>
          <a:p>
            <a:pPr marL="342900" indent="-342900">
              <a:lnSpc>
                <a:spcPct val="100000"/>
              </a:lnSpc>
              <a:spcBef>
                <a:spcPct val="20000"/>
              </a:spcBef>
              <a:buClrTx/>
              <a:defRPr/>
            </a:pPr>
            <a:r>
              <a:rPr kumimoji="0" lang="pl-PL" sz="2200" b="0" i="0" u="none" strike="noStrike" kern="1200" cap="none" spc="0" normalizeH="0" baseline="0" noProof="0" dirty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Palatino Linotype" panose="02040502050505030304"/>
                <a:ea typeface="+mn-ea"/>
                <a:cs typeface="+mn-cs"/>
              </a:rPr>
              <a:t>Czy lubicie ciasta </a:t>
            </a:r>
            <a:r>
              <a:rPr lang="pl-PL" sz="2200" dirty="0">
                <a:solidFill>
                  <a:srgbClr val="455F51"/>
                </a:solidFill>
                <a:latin typeface="Palatino Linotype" panose="02040502050505030304"/>
              </a:rPr>
              <a:t>z masami,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pl-PL" sz="2200" dirty="0">
                <a:solidFill>
                  <a:srgbClr val="455F51"/>
                </a:solidFill>
                <a:latin typeface="Palatino Linotype" panose="02040502050505030304"/>
              </a:rPr>
              <a:t>       </a:t>
            </a:r>
            <a:r>
              <a:rPr kumimoji="0" lang="pl-PL" sz="2200" b="0" i="0" u="none" strike="noStrike" kern="1200" cap="none" spc="0" normalizeH="0" baseline="0" noProof="0" dirty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Palatino Linotype" panose="02040502050505030304"/>
                <a:ea typeface="+mn-ea"/>
                <a:cs typeface="+mn-cs"/>
              </a:rPr>
              <a:t> galaretką, owocami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l-PL" sz="2200" b="0" i="0" u="none" strike="noStrike" kern="1200" cap="none" spc="0" normalizeH="0" baseline="0" noProof="0" dirty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Palatino Linotype" panose="02040502050505030304"/>
                <a:ea typeface="+mn-ea"/>
                <a:cs typeface="+mn-cs"/>
              </a:rPr>
              <a:t>Która tarta jest </a:t>
            </a:r>
            <a:r>
              <a:rPr lang="pl-PL" sz="2200" dirty="0">
                <a:solidFill>
                  <a:srgbClr val="455F51"/>
                </a:solidFill>
                <a:latin typeface="Palatino Linotype" panose="02040502050505030304"/>
              </a:rPr>
              <a:t>lepsza na słodko czy na słono </a:t>
            </a:r>
            <a:endParaRPr kumimoji="0" lang="pl-PL" sz="2200" b="0" i="0" u="none" strike="noStrike" kern="1200" cap="none" spc="0" normalizeH="0" baseline="0" noProof="0" dirty="0">
              <a:ln>
                <a:noFill/>
              </a:ln>
              <a:solidFill>
                <a:srgbClr val="455F51"/>
              </a:solidFill>
              <a:effectLst/>
              <a:uLnTx/>
              <a:uFillTx/>
              <a:latin typeface="Palatino Linotype" panose="020405020505050303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l-PL" sz="2200" b="0" i="0" u="none" strike="noStrike" kern="1200" cap="none" spc="0" normalizeH="0" baseline="0" noProof="0" dirty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Palatino Linotype" panose="02040502050505030304"/>
                <a:ea typeface="+mn-ea"/>
                <a:cs typeface="+mn-cs"/>
              </a:rPr>
              <a:t>Czy robicie na święta Wielkanocne mazurki?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l-PL" sz="2200" b="0" i="0" u="none" strike="noStrike" kern="1200" cap="none" spc="0" normalizeH="0" baseline="0" noProof="0" dirty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Palatino Linotype" panose="02040502050505030304"/>
                <a:ea typeface="+mn-ea"/>
                <a:cs typeface="+mn-cs"/>
              </a:rPr>
              <a:t>  Jaki jest wasze ulubione ciasto półkruche?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xmlns="" id="{015A690F-C881-41BC-8B8D-E9587698978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31526" y="1696278"/>
            <a:ext cx="5217523" cy="3472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32778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084681D-6E14-4F5A-98A0-472C90840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009093"/>
          </a:xfrm>
        </p:spPr>
        <p:txBody>
          <a:bodyPr/>
          <a:lstStyle/>
          <a:p>
            <a:r>
              <a:rPr lang="pl-PL" dirty="0"/>
              <a:t>wprowadzenie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BCA784AB-20E8-4273-81CA-EA5DF5F7748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l-PL" sz="2400" dirty="0"/>
              <a:t>Czy wiecie jak wygląda ciasto kruche ? </a:t>
            </a:r>
          </a:p>
          <a:p>
            <a:r>
              <a:rPr lang="pl-PL" sz="2400" dirty="0"/>
              <a:t>Czy wiecie czym różni się ciasto kruche od półkruchego?</a:t>
            </a:r>
          </a:p>
          <a:p>
            <a:r>
              <a:rPr lang="pl-PL" sz="2400" dirty="0"/>
              <a:t>Czy wiesz że jedno z najprostszych   ciast do zrobienia jest to ciasto kruche. </a:t>
            </a:r>
          </a:p>
          <a:p>
            <a:endParaRPr lang="pl-PL" dirty="0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xmlns="" id="{7EB9C41B-974A-4BD1-AD41-E714FF723B4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275444" y="2001078"/>
            <a:ext cx="3867978" cy="386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63907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D7ED615-3D9A-45D8-9870-3EDBA98EA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929580"/>
          </a:xfrm>
        </p:spPr>
        <p:txBody>
          <a:bodyPr/>
          <a:lstStyle/>
          <a:p>
            <a:r>
              <a:rPr lang="pl-PL" dirty="0"/>
              <a:t>Zadanie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32655C68-2174-47B4-BF99-F8CEDE9813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1874517"/>
            <a:ext cx="4800600" cy="4030983"/>
          </a:xfrm>
        </p:spPr>
        <p:txBody>
          <a:bodyPr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Palatino Linotype" panose="02040502050505030304"/>
                <a:ea typeface="+mn-ea"/>
                <a:cs typeface="+mn-cs"/>
              </a:rPr>
              <a:t>Wasze zadanie będzie składało się z dwóch części: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Palatino Linotype" panose="02040502050505030304"/>
                <a:ea typeface="+mn-ea"/>
                <a:cs typeface="+mn-cs"/>
              </a:rPr>
              <a:t>Części teoretycznej dotyczącej wykonania prezentacji w PowerPoint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Palatino Linotype" panose="02040502050505030304"/>
                <a:ea typeface="+mn-ea"/>
                <a:cs typeface="+mn-cs"/>
              </a:rPr>
              <a:t>na temat: „Ciasto kruche i półkruche </a:t>
            </a:r>
            <a:b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Palatino Linotype" panose="02040502050505030304"/>
                <a:ea typeface="+mn-ea"/>
                <a:cs typeface="+mn-cs"/>
              </a:rPr>
            </a:b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Palatino Linotype" panose="02040502050505030304"/>
                <a:ea typeface="+mn-ea"/>
                <a:cs typeface="+mn-cs"/>
              </a:rPr>
              <a:t>asortyment wypieków”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rgbClr val="455F51"/>
              </a:solidFill>
              <a:effectLst/>
              <a:uLnTx/>
              <a:uFillTx/>
              <a:latin typeface="Palatino Linotype" panose="02040502050505030304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Palatino Linotype" panose="02040502050505030304"/>
                <a:ea typeface="+mn-ea"/>
                <a:cs typeface="+mn-cs"/>
              </a:rPr>
              <a:t>Części praktycznej- polegającej      na wykonaniu wypieków z ciasta kruchego lub półkruchego  </a:t>
            </a:r>
          </a:p>
          <a:p>
            <a:endParaRPr lang="pl-PL" dirty="0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xmlns="" id="{53FF9927-C0C3-4DB3-8FE6-1458D12AC09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91128" y="2067339"/>
            <a:ext cx="5157922" cy="3631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517868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xmlns="" id="{612A8624-7EE0-4262-AFD8-67A8398FA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810311"/>
          </a:xfrm>
        </p:spPr>
        <p:txBody>
          <a:bodyPr/>
          <a:lstStyle/>
          <a:p>
            <a:r>
              <a:rPr lang="pl-PL" dirty="0"/>
              <a:t>Proces 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xmlns="" id="{750B04A7-6801-4B47-AF85-5709626854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497497"/>
            <a:ext cx="7773052" cy="4382096"/>
          </a:xfrm>
        </p:spPr>
        <p:txBody>
          <a:bodyPr/>
          <a:lstStyle/>
          <a:p>
            <a:pPr marL="0" indent="0">
              <a:buNone/>
            </a:pPr>
            <a:r>
              <a:rPr lang="pl-PL" sz="2400" dirty="0"/>
              <a:t> Proces przygotowania pierwszej części zadania:</a:t>
            </a:r>
          </a:p>
          <a:p>
            <a:r>
              <a:rPr lang="pl-PL" sz="2400" dirty="0"/>
              <a:t> Zadanie to będziecie wykonywać w parach,                                                                                            Waszym celem będzie przygotowanie prezentacji multimedialnej.</a:t>
            </a:r>
          </a:p>
          <a:p>
            <a:r>
              <a:rPr lang="pl-PL" sz="2400" dirty="0"/>
              <a:t>Każda prezentacja ma zawierać:</a:t>
            </a:r>
          </a:p>
          <a:p>
            <a:r>
              <a:rPr lang="pl-PL" sz="2400" dirty="0"/>
              <a:t>Imię i nazwisko autorów prezentacji</a:t>
            </a:r>
          </a:p>
          <a:p>
            <a:r>
              <a:rPr lang="pl-PL" sz="2400" dirty="0"/>
              <a:t>Temat prezentacji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6540562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8BE2A92-79F2-42E2-8D0A-757204E72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717545"/>
          </a:xfrm>
        </p:spPr>
        <p:txBody>
          <a:bodyPr>
            <a:normAutofit fontScale="90000"/>
          </a:bodyPr>
          <a:lstStyle/>
          <a:p>
            <a:r>
              <a:rPr lang="pl-PL" dirty="0"/>
              <a:t>Proces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3CF3A5D5-916B-419A-A1FB-2B8176BA7E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378227"/>
            <a:ext cx="10178322" cy="4501366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Palatino Linotype" panose="02040502050505030304"/>
                <a:ea typeface="+mn-ea"/>
                <a:cs typeface="+mn-cs"/>
              </a:rPr>
              <a:t>Najważniejsze zagadnienia dotyczące omawianego tematu: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Palatino Linotype" panose="02040502050505030304"/>
                <a:ea typeface="+mn-ea"/>
                <a:cs typeface="+mn-cs"/>
              </a:rPr>
              <a:t>Schemat produkcji ciasta kruchego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Palatino Linotype" panose="02040502050505030304"/>
                <a:ea typeface="+mn-ea"/>
                <a:cs typeface="+mn-cs"/>
              </a:rPr>
              <a:t>Schemat produkcji ciasta półkruchego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Palatino Linotype" panose="02040502050505030304"/>
                <a:ea typeface="+mn-ea"/>
                <a:cs typeface="+mn-cs"/>
              </a:rPr>
              <a:t>Jakie są podstawowe składniki ciasta kruchego</a:t>
            </a:r>
          </a:p>
          <a:p>
            <a:pPr marL="342900" indent="-342900">
              <a:lnSpc>
                <a:spcPct val="100000"/>
              </a:lnSpc>
              <a:spcBef>
                <a:spcPct val="20000"/>
              </a:spcBef>
              <a:buClrTx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Palatino Linotype" panose="02040502050505030304"/>
                <a:ea typeface="+mn-ea"/>
                <a:cs typeface="+mn-cs"/>
              </a:rPr>
              <a:t>Jakie są podstawowe składniki ciasta półkruchego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Palatino Linotype" panose="02040502050505030304"/>
                <a:ea typeface="+mn-ea"/>
                <a:cs typeface="+mn-cs"/>
              </a:rPr>
              <a:t>Jaki jest asortyment wypieków z ciasta kruchego i półkruchego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Palatino Linotype" panose="02040502050505030304"/>
                <a:ea typeface="+mn-ea"/>
                <a:cs typeface="+mn-cs"/>
              </a:rPr>
              <a:t>Przygotuj 3 receptury na ciasto kruche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pl-PL" sz="2400" dirty="0">
                <a:solidFill>
                  <a:srgbClr val="455F51"/>
                </a:solidFill>
                <a:latin typeface="Palatino Linotype" panose="02040502050505030304"/>
              </a:rPr>
              <a:t>Przygotuj 3 receptury na ciasto półkruche</a:t>
            </a: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rgbClr val="455F51"/>
              </a:solidFill>
              <a:effectLst/>
              <a:uLnTx/>
              <a:uFillTx/>
              <a:latin typeface="Palatino Linotype" panose="02040502050505030304"/>
              <a:ea typeface="+mn-ea"/>
              <a:cs typeface="+mn-cs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3681297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E255F0A-B379-43D7-803A-17683C9B4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863319"/>
          </a:xfrm>
        </p:spPr>
        <p:txBody>
          <a:bodyPr/>
          <a:lstStyle/>
          <a:p>
            <a:r>
              <a:rPr lang="pl-PL" dirty="0"/>
              <a:t>Procesy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58F05C49-E69A-475E-A1F2-03D76E38EE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245705"/>
            <a:ext cx="10178322" cy="46338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sz="2400" dirty="0"/>
              <a:t>Proces przygotowania drugiej części zadania:</a:t>
            </a:r>
          </a:p>
          <a:p>
            <a:r>
              <a:rPr lang="pl-PL" sz="2400" dirty="0"/>
              <a:t>Zadanie to będziecie wykonywać w parach, waszym celem będzie wybranie z prezentacji multimedialnej dwóch receptur na ciasta i wykonanie ich w pracowni cukierniczej lub gastronomicznej.</a:t>
            </a:r>
          </a:p>
          <a:p>
            <a:r>
              <a:rPr lang="pl-PL" sz="2400" dirty="0"/>
              <a:t>W tym celu musicie:</a:t>
            </a:r>
          </a:p>
          <a:p>
            <a:pPr marL="850392" lvl="1" indent="-457200">
              <a:buAutoNum type="arabicPeriod"/>
            </a:pPr>
            <a:r>
              <a:rPr lang="pl-PL" sz="2400" dirty="0"/>
              <a:t>Wybrać 2 receptury z prezentacji ( 1na kruche i 1 półkruche)</a:t>
            </a:r>
          </a:p>
          <a:p>
            <a:pPr marL="850392" lvl="1" indent="-457200">
              <a:buAutoNum type="arabicPeriod"/>
            </a:pPr>
            <a:r>
              <a:rPr lang="pl-PL" sz="2400" dirty="0"/>
              <a:t>Przygotować zapotrzebowanie na surowce</a:t>
            </a:r>
          </a:p>
          <a:p>
            <a:pPr marL="850392" lvl="1" indent="-457200">
              <a:buAutoNum type="arabicPeriod"/>
            </a:pPr>
            <a:r>
              <a:rPr lang="pl-PL" sz="2400" dirty="0"/>
              <a:t>Przygotować niezbędny sprzęt do wykonania ćwiczenia </a:t>
            </a:r>
          </a:p>
          <a:p>
            <a:pPr marL="850392" lvl="1" indent="-457200">
              <a:buAutoNum type="arabicPeriod"/>
            </a:pPr>
            <a:r>
              <a:rPr lang="pl-PL" sz="2400" dirty="0"/>
              <a:t>Wykonać ćwiczenie zgodnie z zasadami HACCP </a:t>
            </a:r>
          </a:p>
          <a:p>
            <a:pPr marL="850392" lvl="1" indent="-457200">
              <a:buAutoNum type="arabicPeriod"/>
            </a:pPr>
            <a:r>
              <a:rPr lang="pl-PL" sz="2400" dirty="0"/>
              <a:t>Przeprowadzić prezentację i degustację ciast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286767065"/>
      </p:ext>
    </p:extLst>
  </p:cSld>
  <p:clrMapOvr>
    <a:masterClrMapping/>
  </p:clrMapOvr>
</p:sld>
</file>

<file path=ppt/theme/theme1.xml><?xml version="1.0" encoding="utf-8"?>
<a:theme xmlns:a="http://schemas.openxmlformats.org/drawingml/2006/main" name="Znaczek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TM10001106[[fn=Znaczek]]</Template>
  <TotalTime>194</TotalTime>
  <Words>909</Words>
  <Application>Microsoft Office PowerPoint</Application>
  <PresentationFormat>Niestandardowy</PresentationFormat>
  <Paragraphs>132</Paragraphs>
  <Slides>20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1" baseType="lpstr">
      <vt:lpstr>Znaczek</vt:lpstr>
      <vt:lpstr>Ciasto kruche i półkruche  asortyment wypieków</vt:lpstr>
      <vt:lpstr>Ciasto kruche i półkruche  asortyment wypieków</vt:lpstr>
      <vt:lpstr>Spis treści  </vt:lpstr>
      <vt:lpstr>Wprowadzenie </vt:lpstr>
      <vt:lpstr>wprowadzenie</vt:lpstr>
      <vt:lpstr>Zadanie </vt:lpstr>
      <vt:lpstr>Proces </vt:lpstr>
      <vt:lpstr>Proces </vt:lpstr>
      <vt:lpstr>Procesy </vt:lpstr>
      <vt:lpstr>źródła</vt:lpstr>
      <vt:lpstr>Ewaluacja części I teoretycznej </vt:lpstr>
      <vt:lpstr>Ewaluacja części II teoretycznej </vt:lpstr>
      <vt:lpstr>Ewaluacja - ocena</vt:lpstr>
      <vt:lpstr>Konkluzja </vt:lpstr>
      <vt:lpstr>Konkluzja </vt:lpstr>
      <vt:lpstr>Poradnik dla nauczyciela</vt:lpstr>
      <vt:lpstr>Poradnik dla nauczyciela</vt:lpstr>
      <vt:lpstr>Poradnik dla nauczyciela</vt:lpstr>
      <vt:lpstr>Powodzenia</vt:lpstr>
      <vt:lpstr>Projekt „Innowacyjne narzędzia w edukacji zawodowej dla niesłyszących” korzysta z dofinansowania otrzymanego od Islandii, Liechtensteinu i Norwegii w ramach funduszy EOG.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Ciasto kruche i półkruche  asortyment wypieków</dc:title>
  <dc:creator>Danusia</dc:creator>
  <cp:lastModifiedBy>Konrad1</cp:lastModifiedBy>
  <cp:revision>21</cp:revision>
  <dcterms:created xsi:type="dcterms:W3CDTF">2020-08-22T11:32:09Z</dcterms:created>
  <dcterms:modified xsi:type="dcterms:W3CDTF">2021-08-29T19:53:32Z</dcterms:modified>
</cp:coreProperties>
</file>